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74" r:id="rId2"/>
    <p:sldId id="263" r:id="rId3"/>
    <p:sldId id="273" r:id="rId4"/>
    <p:sldId id="268" r:id="rId5"/>
    <p:sldId id="275" r:id="rId6"/>
    <p:sldId id="276" r:id="rId7"/>
    <p:sldId id="269" r:id="rId8"/>
    <p:sldId id="277" r:id="rId9"/>
    <p:sldId id="270" r:id="rId10"/>
    <p:sldId id="278" r:id="rId11"/>
    <p:sldId id="272" r:id="rId12"/>
    <p:sldId id="279" r:id="rId1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5" d="100"/>
          <a:sy n="65" d="100"/>
        </p:scale>
        <p:origin x="-1536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05926B-10E7-41C7-ACBB-756E087248C7}" type="datetimeFigureOut">
              <a:rPr lang="es-MX" smtClean="0"/>
              <a:pPr/>
              <a:t>21/10/2013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932BB3-4431-4E9F-B89B-331161B9F800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48701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6AEC4-3B44-4329-A793-3E689D028471}" type="datetimeFigureOut">
              <a:rPr lang="es-MX" smtClean="0"/>
              <a:pPr/>
              <a:t>21/10/2013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C2DE8-111F-426C-A167-B609689A5583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6AEC4-3B44-4329-A793-3E689D028471}" type="datetimeFigureOut">
              <a:rPr lang="es-MX" smtClean="0"/>
              <a:pPr/>
              <a:t>21/10/2013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C2DE8-111F-426C-A167-B609689A558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6AEC4-3B44-4329-A793-3E689D028471}" type="datetimeFigureOut">
              <a:rPr lang="es-MX" smtClean="0"/>
              <a:pPr/>
              <a:t>21/10/2013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C2DE8-111F-426C-A167-B609689A558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6AEC4-3B44-4329-A793-3E689D028471}" type="datetimeFigureOut">
              <a:rPr lang="es-MX" smtClean="0"/>
              <a:pPr/>
              <a:t>21/10/2013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C2DE8-111F-426C-A167-B609689A558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6AEC4-3B44-4329-A793-3E689D028471}" type="datetimeFigureOut">
              <a:rPr lang="es-MX" smtClean="0"/>
              <a:pPr/>
              <a:t>21/10/2013</a:t>
            </a:fld>
            <a:endParaRPr lang="es-MX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C2DE8-111F-426C-A167-B609689A558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6AEC4-3B44-4329-A793-3E689D028471}" type="datetimeFigureOut">
              <a:rPr lang="es-MX" smtClean="0"/>
              <a:pPr/>
              <a:t>21/10/2013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C2DE8-111F-426C-A167-B609689A558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6AEC4-3B44-4329-A793-3E689D028471}" type="datetimeFigureOut">
              <a:rPr lang="es-MX" smtClean="0"/>
              <a:pPr/>
              <a:t>21/10/2013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C2DE8-111F-426C-A167-B609689A558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6AEC4-3B44-4329-A793-3E689D028471}" type="datetimeFigureOut">
              <a:rPr lang="es-MX" smtClean="0"/>
              <a:pPr/>
              <a:t>21/10/2013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C2DE8-111F-426C-A167-B609689A558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6AEC4-3B44-4329-A793-3E689D028471}" type="datetimeFigureOut">
              <a:rPr lang="es-MX" smtClean="0"/>
              <a:pPr/>
              <a:t>21/10/2013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C2DE8-111F-426C-A167-B609689A558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6AEC4-3B44-4329-A793-3E689D028471}" type="datetimeFigureOut">
              <a:rPr lang="es-MX" smtClean="0"/>
              <a:pPr/>
              <a:t>21/10/2013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C2DE8-111F-426C-A167-B609689A5583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6AEC4-3B44-4329-A793-3E689D028471}" type="datetimeFigureOut">
              <a:rPr lang="es-MX" smtClean="0"/>
              <a:pPr/>
              <a:t>21/10/2013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C2DE8-111F-426C-A167-B609689A5583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006AEC4-3B44-4329-A793-3E689D028471}" type="datetimeFigureOut">
              <a:rPr lang="es-MX" smtClean="0"/>
              <a:pPr/>
              <a:t>21/10/2013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85CC2DE8-111F-426C-A167-B609689A558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3000" t="-9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11430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s-MX" dirty="0" smtClean="0"/>
              <a:t>COMPETENCIAS DEL CURSO DE PSICOLOGÍA DEL DESARROLLO INFANTIL</a:t>
            </a:r>
            <a:endParaRPr lang="es-MX" dirty="0"/>
          </a:p>
        </p:txBody>
      </p:sp>
      <p:sp>
        <p:nvSpPr>
          <p:cNvPr id="4" name="3 Rectángulo"/>
          <p:cNvSpPr/>
          <p:nvPr/>
        </p:nvSpPr>
        <p:spPr>
          <a:xfrm>
            <a:off x="187285" y="5283884"/>
            <a:ext cx="5097934" cy="138499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es-MX" sz="2800" b="1" dirty="0" smtClean="0">
                <a:ln/>
                <a:solidFill>
                  <a:schemeClr val="accent3"/>
                </a:solidFill>
              </a:rPr>
              <a:t>MONTSERRAT </a:t>
            </a:r>
            <a:r>
              <a:rPr lang="es-MX" sz="2800" b="1" dirty="0" err="1" smtClean="0">
                <a:ln/>
                <a:solidFill>
                  <a:schemeClr val="accent3"/>
                </a:solidFill>
              </a:rPr>
              <a:t>LOEZA</a:t>
            </a:r>
            <a:r>
              <a:rPr lang="es-MX" sz="2800" b="1" dirty="0" smtClean="0">
                <a:ln/>
                <a:solidFill>
                  <a:schemeClr val="accent3"/>
                </a:solidFill>
              </a:rPr>
              <a:t> CASTRO</a:t>
            </a:r>
          </a:p>
          <a:p>
            <a:r>
              <a:rPr lang="es-MX" sz="2800" b="1" dirty="0" smtClean="0">
                <a:ln/>
                <a:solidFill>
                  <a:schemeClr val="accent3"/>
                </a:solidFill>
              </a:rPr>
              <a:t>GRUPO: 1-B</a:t>
            </a:r>
          </a:p>
          <a:p>
            <a:r>
              <a:rPr lang="es-MX" sz="2800" b="1" dirty="0" smtClean="0">
                <a:ln/>
                <a:solidFill>
                  <a:schemeClr val="accent3"/>
                </a:solidFill>
              </a:rPr>
              <a:t>PROFESOR: MARIO DE LA VEGA</a:t>
            </a:r>
            <a:endParaRPr lang="es-MX" sz="2800" b="1" dirty="0">
              <a:ln/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7381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/>
          </a:bodyPr>
          <a:lstStyle/>
          <a:p>
            <a:pPr algn="just"/>
            <a:r>
              <a:rPr lang="es-MX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Competencia presentación (</a:t>
            </a:r>
            <a:r>
              <a:rPr lang="es-MX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ppt</a:t>
            </a:r>
            <a:r>
              <a:rPr lang="es-MX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) que exponga sus conclusiones en torno al análisis de los indicadores sociales, económicos y políticos nacionales que explican la situación de riesgo que corre el desarrollo infantil en 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México: </a:t>
            </a:r>
            <a:r>
              <a:rPr lang="es-MX" dirty="0">
                <a:solidFill>
                  <a:schemeClr val="tx1"/>
                </a:solidFill>
              </a:rPr>
              <a:t>Analizar situaciones-problema a través de un caso real considerando los procesos </a:t>
            </a:r>
            <a:r>
              <a:rPr lang="es-MX" dirty="0" err="1">
                <a:solidFill>
                  <a:schemeClr val="tx1"/>
                </a:solidFill>
              </a:rPr>
              <a:t>psicoeducativos</a:t>
            </a:r>
            <a:r>
              <a:rPr lang="es-MX" dirty="0">
                <a:solidFill>
                  <a:schemeClr val="tx1"/>
                </a:solidFill>
              </a:rPr>
              <a:t> y sociales implicados, tomando como marco explicativo los enfoques teóricos y metodológicos bajo estudio a lo largo de la asignatura, así como los índices, estadísticas y factores socioculturales, socioeconómicos y políticos asociados al desarrollo humano infantil en el contexto nacional y mundial que se revisan durante este módulo.</a:t>
            </a:r>
            <a:r>
              <a:rPr lang="es-MX" dirty="0"/>
              <a:t>	</a:t>
            </a:r>
            <a:endParaRPr lang="es-MX" dirty="0" smtClean="0"/>
          </a:p>
          <a:p>
            <a:pPr algn="just"/>
            <a:r>
              <a:rPr lang="es-MX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Competencia TRÍPTICO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: “Situaciones de riesgo en el desarrollo infantil asociadas a la inequidad y a la falta de oportunidades”: </a:t>
            </a:r>
            <a:r>
              <a:rPr lang="es-MX" dirty="0">
                <a:solidFill>
                  <a:schemeClr val="tx1"/>
                </a:solidFill>
              </a:rPr>
              <a:t>Representar de forma válida y precisa a través de un tríptico los conceptos bajo estudio y sus interrelaciones</a:t>
            </a:r>
            <a:r>
              <a:rPr lang="es-MX" dirty="0" smtClean="0">
                <a:solidFill>
                  <a:schemeClr val="tx1"/>
                </a:solidFill>
              </a:rPr>
              <a:t>.</a:t>
            </a:r>
            <a:r>
              <a:rPr lang="es-MX" dirty="0">
                <a:solidFill>
                  <a:schemeClr val="tx1"/>
                </a:solidFill>
              </a:rPr>
              <a:t>	</a:t>
            </a:r>
          </a:p>
          <a:p>
            <a:pPr algn="just"/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Competencia PRESENTACIÓN (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PPT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)	:</a:t>
            </a:r>
            <a:r>
              <a:rPr lang="es-MX" dirty="0">
                <a:solidFill>
                  <a:schemeClr val="tx1"/>
                </a:solidFill>
              </a:rPr>
              <a:t>Identificar críticamente factores socioeducativos relacionados con el desarrollo infantil</a:t>
            </a:r>
          </a:p>
          <a:p>
            <a:pPr algn="just"/>
            <a:endParaRPr lang="es-MX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99465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2000" b="1" dirty="0" smtClean="0"/>
              <a:t>4. LA INFLUENCIA EDUCATIVA DEL DOCENTE Y LA INSTITUCIÓN ESCOLAR EN LA COMPRENSIÓN  Y PROMOCIÓN DEL DESARROLLO HUMANO EN LA EDUCACIÓN BÁSICA</a:t>
            </a:r>
            <a:endParaRPr lang="es-MX" sz="2000" dirty="0"/>
          </a:p>
        </p:txBody>
      </p:sp>
      <p:sp>
        <p:nvSpPr>
          <p:cNvPr id="28673" name="AutoShape 1" descr="mano adulto ninio mundo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8" name="7 Rectángulo"/>
          <p:cNvSpPr/>
          <p:nvPr/>
        </p:nvSpPr>
        <p:spPr>
          <a:xfrm>
            <a:off x="785786" y="1714488"/>
            <a:ext cx="800105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3200" dirty="0" smtClean="0">
                <a:solidFill>
                  <a:srgbClr val="FF0000"/>
                </a:solidFill>
              </a:rPr>
              <a:t>Competencia: </a:t>
            </a:r>
            <a:r>
              <a:rPr lang="es-MX" sz="3200" dirty="0" smtClean="0"/>
              <a:t>Análisis del contexto sociocultural y las necesidades o problemas identificados en una comunidad educativa de referencia, plantea propuestas y estrategias de estudio o intervención situadas y orientadas a promover el desarrollo humano de los educandos o a prevenir situaciones de exclusión, desventaja o discriminación.</a:t>
            </a:r>
            <a:endParaRPr lang="es-MX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688632"/>
          </a:xfrm>
        </p:spPr>
        <p:txBody>
          <a:bodyPr>
            <a:normAutofit/>
          </a:bodyPr>
          <a:lstStyle/>
          <a:p>
            <a:pPr algn="just"/>
            <a:r>
              <a:rPr lang="es-MX" sz="3200" dirty="0">
                <a:solidFill>
                  <a:srgbClr val="FF0000"/>
                </a:solidFill>
              </a:rPr>
              <a:t>Competencia ENSAYO: </a:t>
            </a:r>
            <a:r>
              <a:rPr lang="es-MX" sz="3200" dirty="0">
                <a:solidFill>
                  <a:schemeClr val="tx1"/>
                </a:solidFill>
              </a:rPr>
              <a:t>Con base en la escritura de un texto, reflexionar críticamente acerca de los aspectos de la acción y el contexto educativo que influyen positivamente o ponen en detrimento el desarrollo humano</a:t>
            </a:r>
            <a:r>
              <a:rPr lang="es-MX" sz="32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MX" sz="3200" dirty="0" smtClean="0">
              <a:solidFill>
                <a:schemeClr val="tx1"/>
              </a:solidFill>
            </a:endParaRPr>
          </a:p>
          <a:p>
            <a:pPr algn="just"/>
            <a:r>
              <a:rPr lang="es-MX" sz="3200" dirty="0">
                <a:solidFill>
                  <a:srgbClr val="FF0000"/>
                </a:solidFill>
              </a:rPr>
              <a:t>Competencia REPORTE DEL PROYECTO DE INTERVENCIÓN: </a:t>
            </a:r>
            <a:r>
              <a:rPr lang="es-MX" sz="3200" dirty="0">
                <a:solidFill>
                  <a:schemeClr val="tx1"/>
                </a:solidFill>
              </a:rPr>
              <a:t>Realizar proyectos, propuestas y producciones académicas diversas orientadas al aprendizaje de competencias profesionales en contextos aplicados.</a:t>
            </a:r>
          </a:p>
        </p:txBody>
      </p:sp>
    </p:spTree>
    <p:extLst>
      <p:ext uri="{BB962C8B-B14F-4D97-AF65-F5344CB8AC3E}">
        <p14:creationId xmlns:p14="http://schemas.microsoft.com/office/powerpoint/2010/main" val="3229584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es-MX" dirty="0" smtClean="0"/>
              <a:t>Competencia del Curso</a:t>
            </a:r>
            <a:endParaRPr lang="es-MX" dirty="0"/>
          </a:p>
        </p:txBody>
      </p:sp>
      <p:sp>
        <p:nvSpPr>
          <p:cNvPr id="3" name="2 Rectángulo"/>
          <p:cNvSpPr/>
          <p:nvPr/>
        </p:nvSpPr>
        <p:spPr>
          <a:xfrm>
            <a:off x="428596" y="1785926"/>
            <a:ext cx="828680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800" dirty="0" smtClean="0"/>
              <a:t>Construye marcos explicativos de referencia que le permiten comprender, problematizar e intervenir en la promoción del desarrollo humano infantil de manera ajustada y pertinente a las necesidades de los educandos provenientes de los contextos socioculturales y educativos en donde desarrolla su práctica docente, asumiendo una perspectiva de diversidad, inclusión, equidad y respeto a los derechos de la infancia.</a:t>
            </a:r>
            <a:endParaRPr lang="es-MX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8322" y="1916832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es-MX" dirty="0">
                <a:solidFill>
                  <a:schemeClr val="tx1"/>
                </a:solidFill>
              </a:rPr>
              <a:t>1.	Genera ambientes formativos para propiciar la autonomía y promover el desarrollo de conocimientos, habilidades, actitudes y valores en los alumnos.</a:t>
            </a:r>
          </a:p>
          <a:p>
            <a:pPr algn="just"/>
            <a:r>
              <a:rPr lang="es-MX" dirty="0">
                <a:solidFill>
                  <a:schemeClr val="tx1"/>
                </a:solidFill>
              </a:rPr>
              <a:t>2.	Usa las TIC como herramienta de enseñanza y aprendizaje.</a:t>
            </a:r>
          </a:p>
          <a:p>
            <a:pPr algn="just"/>
            <a:r>
              <a:rPr lang="es-MX" dirty="0">
                <a:solidFill>
                  <a:schemeClr val="tx1"/>
                </a:solidFill>
              </a:rPr>
              <a:t>3.	Propicia y regula espacios de aprendizaje incluyentes para todos los alumnos, con el fin de promover la convivencia, el respeto y la aceptación.</a:t>
            </a:r>
          </a:p>
          <a:p>
            <a:endParaRPr lang="es-MX" dirty="0"/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398322" y="548680"/>
            <a:ext cx="8229600" cy="1143000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dirty="0"/>
              <a:t>Competencias del perfil de egreso a las que contribuye este </a:t>
            </a:r>
            <a:r>
              <a:rPr lang="es-MX" dirty="0" smtClean="0"/>
              <a:t>curso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71827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61198" y="1504039"/>
            <a:ext cx="8229600" cy="1143000"/>
          </a:xfrm>
        </p:spPr>
        <p:txBody>
          <a:bodyPr>
            <a:noAutofit/>
          </a:bodyPr>
          <a:lstStyle/>
          <a:p>
            <a:r>
              <a:rPr lang="es-MX" sz="3200" b="1" dirty="0" smtClean="0"/>
              <a:t/>
            </a:r>
            <a:br>
              <a:rPr lang="es-MX" sz="3200" b="1" dirty="0" smtClean="0"/>
            </a:br>
            <a:r>
              <a:rPr lang="es-MX" sz="3200" b="1" dirty="0"/>
              <a:t/>
            </a:r>
            <a:br>
              <a:rPr lang="es-MX" sz="3200" b="1" dirty="0"/>
            </a:br>
            <a:r>
              <a:rPr lang="es-MX" sz="3200" b="1" dirty="0" smtClean="0"/>
              <a:t/>
            </a:r>
            <a:br>
              <a:rPr lang="es-MX" sz="3200" b="1" dirty="0" smtClean="0"/>
            </a:br>
            <a:r>
              <a:rPr lang="es-MX" sz="2400" b="1" dirty="0" smtClean="0"/>
              <a:t/>
            </a:r>
            <a:br>
              <a:rPr lang="es-MX" sz="2400" b="1" dirty="0" smtClean="0"/>
            </a:br>
            <a:r>
              <a:rPr lang="es-MX" sz="2400" b="1" dirty="0" smtClean="0"/>
              <a:t>1. EL DESARROLLO HUMANO: UNA CONSTRUCCIÓN HISTÓRICA, SOCIOCULTURAL Y CIENTÍFICA.</a:t>
            </a:r>
            <a:endParaRPr lang="es-MX" sz="2400" dirty="0"/>
          </a:p>
        </p:txBody>
      </p:sp>
      <p:sp>
        <p:nvSpPr>
          <p:cNvPr id="3" name="2 Rectángulo"/>
          <p:cNvSpPr/>
          <p:nvPr/>
        </p:nvSpPr>
        <p:spPr>
          <a:xfrm>
            <a:off x="398322" y="2636912"/>
            <a:ext cx="835824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800" dirty="0" smtClean="0">
                <a:solidFill>
                  <a:srgbClr val="FF0000"/>
                </a:solidFill>
              </a:rPr>
              <a:t>Competencia </a:t>
            </a:r>
            <a:r>
              <a:rPr lang="es-MX" sz="3200" dirty="0" smtClean="0"/>
              <a:t>: Conforma marcos explicativos sustentados en aproximaciones histórico-culturales y teórico-metodológicas que le permiten comprender y problematizar el desarrollo humano y psicológico de los niños y adolescentes en el periodo de educación básica en relación a sus contextos de referencia. </a:t>
            </a:r>
            <a:endParaRPr lang="es-MX" sz="3200" dirty="0"/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422708" y="332656"/>
            <a:ext cx="8229600" cy="1143000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dirty="0" smtClean="0"/>
              <a:t>Competencias de las unidades de aprendizaje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 algn="just"/>
            <a:r>
              <a:rPr lang="es-MX" sz="2800" dirty="0">
                <a:solidFill>
                  <a:schemeClr val="accent1"/>
                </a:solidFill>
              </a:rPr>
              <a:t>Competencia de autobiografía o línea del tiempo sobre mi propio </a:t>
            </a:r>
            <a:r>
              <a:rPr lang="es-MX" sz="2800" dirty="0" smtClean="0">
                <a:solidFill>
                  <a:schemeClr val="accent1"/>
                </a:solidFill>
              </a:rPr>
              <a:t>desarrollo: </a:t>
            </a:r>
            <a:r>
              <a:rPr lang="es-MX" sz="2800" dirty="0" smtClean="0">
                <a:solidFill>
                  <a:schemeClr val="tx1"/>
                </a:solidFill>
              </a:rPr>
              <a:t>Identificar </a:t>
            </a:r>
            <a:r>
              <a:rPr lang="es-MX" sz="2800" dirty="0">
                <a:solidFill>
                  <a:schemeClr val="tx1"/>
                </a:solidFill>
              </a:rPr>
              <a:t>y problematizar elementos significativos de su propio desarrollo personal para construir marcos explicativos sobre el desarrollo humano y psicológico en general.</a:t>
            </a:r>
          </a:p>
          <a:p>
            <a:pPr algn="just"/>
            <a:r>
              <a:rPr lang="es-MX" sz="2800" dirty="0">
                <a:solidFill>
                  <a:schemeClr val="accent1"/>
                </a:solidFill>
              </a:rPr>
              <a:t>Competencia de ¿Existe la infancia? mi toma de postura a través de un </a:t>
            </a:r>
            <a:r>
              <a:rPr lang="es-MX" sz="2800" dirty="0" smtClean="0">
                <a:solidFill>
                  <a:schemeClr val="accent1"/>
                </a:solidFill>
              </a:rPr>
              <a:t>ensayo: </a:t>
            </a:r>
            <a:r>
              <a:rPr lang="es-MX" sz="2800" dirty="0" smtClean="0">
                <a:solidFill>
                  <a:schemeClr val="tx1"/>
                </a:solidFill>
              </a:rPr>
              <a:t>Capacidad </a:t>
            </a:r>
            <a:r>
              <a:rPr lang="es-MX" sz="2800" dirty="0">
                <a:solidFill>
                  <a:schemeClr val="tx1"/>
                </a:solidFill>
              </a:rPr>
              <a:t>para elaborar colectivamente un texto que dé cuenta de su comprensión en torno a las categorías bajo estudio y toma de postura ante una controversia conceptual (¿Existe la infancia?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78968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5073427"/>
          </a:xfrm>
        </p:spPr>
        <p:txBody>
          <a:bodyPr>
            <a:normAutofit fontScale="92500"/>
          </a:bodyPr>
          <a:lstStyle/>
          <a:p>
            <a:pPr algn="just"/>
            <a:r>
              <a:rPr lang="es-MX" sz="2800" dirty="0">
                <a:solidFill>
                  <a:schemeClr val="accent1"/>
                </a:solidFill>
              </a:rPr>
              <a:t>Competencia de toma de postura en torno al debate: herencia o </a:t>
            </a:r>
            <a:r>
              <a:rPr lang="es-MX" sz="2800" dirty="0" smtClean="0">
                <a:solidFill>
                  <a:schemeClr val="accent1"/>
                </a:solidFill>
              </a:rPr>
              <a:t>ambiente: </a:t>
            </a:r>
            <a:r>
              <a:rPr lang="es-MX" sz="2800" dirty="0" smtClean="0">
                <a:solidFill>
                  <a:schemeClr val="tx1"/>
                </a:solidFill>
              </a:rPr>
              <a:t>analizar </a:t>
            </a:r>
            <a:r>
              <a:rPr lang="es-MX" sz="2800" dirty="0">
                <a:solidFill>
                  <a:schemeClr val="tx1"/>
                </a:solidFill>
              </a:rPr>
              <a:t>situaciones-problema que se presentan en casos reales o simulados considerando los procesos </a:t>
            </a:r>
            <a:r>
              <a:rPr lang="es-MX" sz="2800" dirty="0" err="1">
                <a:solidFill>
                  <a:schemeClr val="tx1"/>
                </a:solidFill>
              </a:rPr>
              <a:t>psicoeducativos</a:t>
            </a:r>
            <a:r>
              <a:rPr lang="es-MX" sz="2800" dirty="0">
                <a:solidFill>
                  <a:schemeClr val="tx1"/>
                </a:solidFill>
              </a:rPr>
              <a:t> y sociales implicados, tomando como marco explicativo los enfoques teóricos y metodológicos</a:t>
            </a:r>
            <a:r>
              <a:rPr lang="es-MX" sz="2800" dirty="0" smtClean="0">
                <a:solidFill>
                  <a:schemeClr val="tx1"/>
                </a:solidFill>
              </a:rPr>
              <a:t>.</a:t>
            </a:r>
            <a:endParaRPr lang="es-MX" sz="2800" dirty="0">
              <a:solidFill>
                <a:schemeClr val="tx1"/>
              </a:solidFill>
            </a:endParaRPr>
          </a:p>
          <a:p>
            <a:pPr algn="just"/>
            <a:endParaRPr lang="es-MX" sz="2800" dirty="0">
              <a:solidFill>
                <a:schemeClr val="accent1"/>
              </a:solidFill>
            </a:endParaRPr>
          </a:p>
          <a:p>
            <a:pPr algn="just"/>
            <a:r>
              <a:rPr lang="es-MX" sz="2800" dirty="0">
                <a:solidFill>
                  <a:schemeClr val="accent1"/>
                </a:solidFill>
              </a:rPr>
              <a:t>Competencia de organizador gráfico sobre conceptos científicos bajo </a:t>
            </a:r>
            <a:r>
              <a:rPr lang="es-MX" sz="2800" dirty="0" smtClean="0">
                <a:solidFill>
                  <a:schemeClr val="accent1"/>
                </a:solidFill>
              </a:rPr>
              <a:t>estudio:  </a:t>
            </a:r>
            <a:r>
              <a:rPr lang="es-MX" sz="2800" dirty="0" smtClean="0">
                <a:solidFill>
                  <a:schemeClr val="tx1"/>
                </a:solidFill>
              </a:rPr>
              <a:t>representar </a:t>
            </a:r>
            <a:r>
              <a:rPr lang="es-MX" sz="2800" dirty="0">
                <a:solidFill>
                  <a:schemeClr val="tx1"/>
                </a:solidFill>
              </a:rPr>
              <a:t>de forma válida y precisa, mediante algún tipo de organizador gráfico (mapa conceptual, mapa mental, red semántica), los conceptos científicos bajo estudio y sus interrelaciones.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80205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200" b="1" dirty="0" smtClean="0"/>
              <a:t>2. MODELOS Y TEORÍAS PSICOLÓGICAS DEL DESARROLLO HUMANO EN LA INFANCIA</a:t>
            </a:r>
            <a:endParaRPr lang="es-MX" sz="3200" dirty="0"/>
          </a:p>
        </p:txBody>
      </p:sp>
      <p:sp>
        <p:nvSpPr>
          <p:cNvPr id="4" name="3 Rectángulo"/>
          <p:cNvSpPr/>
          <p:nvPr/>
        </p:nvSpPr>
        <p:spPr>
          <a:xfrm>
            <a:off x="1000100" y="1859340"/>
            <a:ext cx="757242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800" dirty="0" smtClean="0">
                <a:solidFill>
                  <a:srgbClr val="FF0000"/>
                </a:solidFill>
              </a:rPr>
              <a:t>Competencia : </a:t>
            </a:r>
            <a:r>
              <a:rPr lang="es-MX" sz="2800" dirty="0" smtClean="0"/>
              <a:t>Conforma marcos explicativos sustentados en la comprensión y revisión crítica de las principales teorías psicológicas del desarrollo humano que le permiten identificar posibilidades de estudio e intervención en torno a diversas acciones y programas relacionados con el desarrollo humano y psicológico de los niños en el periodo correspondiente a la educación preescolar y primaria con relación a sus contextos de referencia</a:t>
            </a:r>
            <a:r>
              <a:rPr lang="es-MX" dirty="0" smtClean="0"/>
              <a:t>. 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6009531"/>
          </a:xfrm>
        </p:spPr>
        <p:txBody>
          <a:bodyPr>
            <a:normAutofit/>
          </a:bodyPr>
          <a:lstStyle/>
          <a:p>
            <a:pPr algn="just"/>
            <a:r>
              <a:rPr lang="es-MX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Competencia MI 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MEJOR </a:t>
            </a:r>
            <a:r>
              <a:rPr lang="es-MX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DICEOX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: </a:t>
            </a:r>
            <a:r>
              <a:rPr lang="es-MX" dirty="0" smtClean="0">
                <a:solidFill>
                  <a:schemeClr val="tx1"/>
                </a:solidFill>
              </a:rPr>
              <a:t>Desarrollar </a:t>
            </a:r>
            <a:r>
              <a:rPr lang="es-MX" dirty="0">
                <a:solidFill>
                  <a:schemeClr val="tx1"/>
                </a:solidFill>
              </a:rPr>
              <a:t>esquemas clasificatorios basados en categorías analíticas que le permitan la comprensión y contrastación de teorías y modelos explicativos </a:t>
            </a:r>
            <a:r>
              <a:rPr lang="es-MX" dirty="0" smtClean="0">
                <a:solidFill>
                  <a:schemeClr val="tx1"/>
                </a:solidFill>
              </a:rPr>
              <a:t>alternativos</a:t>
            </a:r>
          </a:p>
          <a:p>
            <a:pPr algn="just"/>
            <a:endParaRPr lang="es-MX" dirty="0">
              <a:solidFill>
                <a:schemeClr val="tx1"/>
              </a:solidFill>
            </a:endParaRPr>
          </a:p>
          <a:p>
            <a:pPr algn="just"/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Competencia de </a:t>
            </a:r>
            <a:r>
              <a:rPr lang="es-MX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GALERÍA 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DE </a:t>
            </a:r>
            <a:r>
              <a:rPr lang="es-MX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AUTORES MI </a:t>
            </a:r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AUTOR </a:t>
            </a:r>
            <a:r>
              <a:rPr lang="es-MX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PREDILECTO: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>
                <a:solidFill>
                  <a:schemeClr val="tx1"/>
                </a:solidFill>
              </a:rPr>
              <a:t>Profundizar en la biografía y aportaciones de algún autor destacado, que le permita ampliar tanto sus marcos de referencia como la comprensión de las posibilidades de </a:t>
            </a:r>
            <a:r>
              <a:rPr lang="es-MX" dirty="0" smtClean="0">
                <a:solidFill>
                  <a:schemeClr val="tx1"/>
                </a:solidFill>
              </a:rPr>
              <a:t>intervención educativa </a:t>
            </a:r>
            <a:r>
              <a:rPr lang="es-MX" dirty="0">
                <a:solidFill>
                  <a:schemeClr val="tx1"/>
                </a:solidFill>
              </a:rPr>
              <a:t>en el ámbito del desarrollo psicológico</a:t>
            </a:r>
            <a:r>
              <a:rPr lang="es-MX" dirty="0" smtClean="0">
                <a:solidFill>
                  <a:schemeClr val="tx1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es-MX" dirty="0">
                <a:solidFill>
                  <a:schemeClr val="tx1"/>
                </a:solidFill>
              </a:rPr>
              <a:t>	</a:t>
            </a:r>
          </a:p>
          <a:p>
            <a:pPr algn="just"/>
            <a:r>
              <a:rPr lang="es-MX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Competencia ENTREVISTA A UN </a:t>
            </a:r>
            <a:r>
              <a:rPr lang="es-MX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DOCENTE:</a:t>
            </a:r>
            <a:r>
              <a:rPr lang="es-MX" dirty="0" smtClean="0">
                <a:solidFill>
                  <a:schemeClr val="tx1"/>
                </a:solidFill>
              </a:rPr>
              <a:t> Conceptualizar </a:t>
            </a:r>
            <a:r>
              <a:rPr lang="es-MX" dirty="0">
                <a:solidFill>
                  <a:schemeClr val="tx1"/>
                </a:solidFill>
              </a:rPr>
              <a:t>y realizar entrevistas para obtener y procesar información relevante sobre asuntos que le permitan comprender críticamente los procesos educativos bajo estudio.</a:t>
            </a:r>
          </a:p>
        </p:txBody>
      </p:sp>
    </p:spTree>
    <p:extLst>
      <p:ext uri="{BB962C8B-B14F-4D97-AF65-F5344CB8AC3E}">
        <p14:creationId xmlns:p14="http://schemas.microsoft.com/office/powerpoint/2010/main" val="85136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es-MX" sz="2400" b="1" dirty="0" smtClean="0"/>
              <a:t>3.SITUACIÓN DE LA INFANCIA EN MÉXICO Y CONDICIONANTES SOCIOPOLÍTICOS, ECONÓMICOS  Y CULTURALES DEL DESARROLLO  HUMANO.</a:t>
            </a:r>
            <a:endParaRPr lang="es-MX" sz="2400" dirty="0"/>
          </a:p>
        </p:txBody>
      </p:sp>
      <p:sp>
        <p:nvSpPr>
          <p:cNvPr id="3" name="2 Rectángulo"/>
          <p:cNvSpPr/>
          <p:nvPr/>
        </p:nvSpPr>
        <p:spPr>
          <a:xfrm>
            <a:off x="642910" y="1571612"/>
            <a:ext cx="807249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3200" dirty="0" smtClean="0">
                <a:solidFill>
                  <a:srgbClr val="FF0000"/>
                </a:solidFill>
              </a:rPr>
              <a:t>Competencia : </a:t>
            </a:r>
            <a:r>
              <a:rPr lang="es-MX" sz="2800" dirty="0" smtClean="0"/>
              <a:t>Análisis de tendencias, indicadores y/o resultados de programas globales o nacionales, identifica ámbitos de necesidad y problemática relacionados con distintos aspectos del desarrollo psicológico infantil, considerando grupos en situaciones de escolarización, migración, exclusión o riesgo, lo que le permite una valoración crítica de posibilidades y restricciones desde los condicionantes del contexto sociopolítico, económico y cultural.</a:t>
            </a:r>
            <a:endParaRPr lang="es-MX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ja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ja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331</TotalTime>
  <Words>776</Words>
  <Application>Microsoft Office PowerPoint</Application>
  <PresentationFormat>Presentación en pantalla (4:3)</PresentationFormat>
  <Paragraphs>35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Paja</vt:lpstr>
      <vt:lpstr>COMPETENCIAS DEL CURSO DE PSICOLOGÍA DEL DESARROLLO INFANTIL</vt:lpstr>
      <vt:lpstr>Competencia del Curso</vt:lpstr>
      <vt:lpstr>Presentación de PowerPoint</vt:lpstr>
      <vt:lpstr>    1. EL DESARROLLO HUMANO: UNA CONSTRUCCIÓN HISTÓRICA, SOCIOCULTURAL Y CIENTÍFICA.</vt:lpstr>
      <vt:lpstr>Presentación de PowerPoint</vt:lpstr>
      <vt:lpstr>Presentación de PowerPoint</vt:lpstr>
      <vt:lpstr>2. MODELOS Y TEORÍAS PSICOLÓGICAS DEL DESARROLLO HUMANO EN LA INFANCIA</vt:lpstr>
      <vt:lpstr>Presentación de PowerPoint</vt:lpstr>
      <vt:lpstr>3.SITUACIÓN DE LA INFANCIA EN MÉXICO Y CONDICIONANTES SOCIOPOLÍTICOS, ECONÓMICOS  Y CULTURALES DEL DESARROLLO  HUMANO.</vt:lpstr>
      <vt:lpstr>Presentación de PowerPoint</vt:lpstr>
      <vt:lpstr>4. LA INFLUENCIA EDUCATIVA DEL DOCENTE Y LA INSTITUCIÓN ESCOLAR EN LA COMPRENSIÓN  Y PROMOCIÓN DEL DESARROLLO HUMANO EN LA EDUCACIÓN BÁSICA</vt:lpstr>
      <vt:lpstr>Presentación de PowerPoint</vt:lpstr>
    </vt:vector>
  </TitlesOfParts>
  <Company>RevolucionUnattended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"Situación de la infancia en México y condicionantes sociopolíticos, económicos y culturales al desarrollo humano"</dc:title>
  <dc:creator>MARIO</dc:creator>
  <cp:lastModifiedBy>USUARIO</cp:lastModifiedBy>
  <cp:revision>35</cp:revision>
  <dcterms:created xsi:type="dcterms:W3CDTF">2013-09-06T03:47:59Z</dcterms:created>
  <dcterms:modified xsi:type="dcterms:W3CDTF">2013-10-22T03:48:15Z</dcterms:modified>
</cp:coreProperties>
</file>